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4" r:id="rId9"/>
    <p:sldId id="265" r:id="rId10"/>
    <p:sldId id="266" r:id="rId11"/>
    <p:sldId id="268" r:id="rId12"/>
    <p:sldId id="270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32" d="100"/>
          <a:sy n="32" d="100"/>
        </p:scale>
        <p:origin x="-82" y="-50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5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1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2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5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2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5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5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1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8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1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BF2A8-D069-4CC0-97F1-FD941DC1641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7AEF-11FD-4310-B351-1109884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2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1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8.png"/><Relationship Id="rId3" Type="http://schemas.openxmlformats.org/officeDocument/2006/relationships/oleObject" Target="../embeddings/oleObject15.bin"/><Relationship Id="rId7" Type="http://schemas.openxmlformats.org/officeDocument/2006/relationships/image" Target="../media/image16.wmf"/><Relationship Id="rId12" Type="http://schemas.openxmlformats.org/officeDocument/2006/relationships/image" Target="../media/image4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46.png"/><Relationship Id="rId5" Type="http://schemas.openxmlformats.org/officeDocument/2006/relationships/image" Target="../media/image44.png"/><Relationship Id="rId10" Type="http://schemas.openxmlformats.org/officeDocument/2006/relationships/image" Target="../media/image17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oleObject" Target="../embeddings/oleObject19.bin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54.png"/><Relationship Id="rId10" Type="http://schemas.openxmlformats.org/officeDocument/2006/relationships/image" Target="../media/image57.png"/><Relationship Id="rId4" Type="http://schemas.openxmlformats.org/officeDocument/2006/relationships/image" Target="../media/image19.wmf"/><Relationship Id="rId9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1.png"/><Relationship Id="rId11" Type="http://schemas.openxmlformats.org/officeDocument/2006/relationships/image" Target="../media/image64.png"/><Relationship Id="rId5" Type="http://schemas.openxmlformats.org/officeDocument/2006/relationships/image" Target="../media/image60.png"/><Relationship Id="rId10" Type="http://schemas.openxmlformats.org/officeDocument/2006/relationships/image" Target="../media/image63.png"/><Relationship Id="rId4" Type="http://schemas.openxmlformats.org/officeDocument/2006/relationships/image" Target="../media/image21.wmf"/><Relationship Id="rId9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png"/><Relationship Id="rId4" Type="http://schemas.openxmlformats.org/officeDocument/2006/relationships/image" Target="../media/image5.wmf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image" Target="../media/image24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23.png"/><Relationship Id="rId4" Type="http://schemas.openxmlformats.org/officeDocument/2006/relationships/image" Target="../media/image130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6.png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29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32.png"/><Relationship Id="rId4" Type="http://schemas.openxmlformats.org/officeDocument/2006/relationships/image" Target="../media/image30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4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6.png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8.png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701"/>
          </a:xfrm>
        </p:spPr>
        <p:txBody>
          <a:bodyPr/>
          <a:lstStyle/>
          <a:p>
            <a:r>
              <a:rPr lang="en-US" b="1" dirty="0">
                <a:latin typeface="Cambria" pitchFamily="18" charset="0"/>
                <a:ea typeface="Cambria" pitchFamily="18" charset="0"/>
              </a:rPr>
              <a:t>Derivatives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91228359"/>
                  </p:ext>
                </p:extLst>
              </p:nvPr>
            </p:nvGraphicFramePr>
            <p:xfrm>
              <a:off x="495467" y="1023313"/>
              <a:ext cx="3240405" cy="2385695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240405">
                      <a:extLst>
                        <a:ext uri="{9D8B030D-6E8A-4147-A177-3AD203B41FA5}">
                          <a16:colId xmlns="" xmlns:a16="http://schemas.microsoft.com/office/drawing/2014/main" val="394785261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68580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smtClean="0">
                                  <a:effectLst/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i="1">
                                      <a:effectLst/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>
                                  <a:effectLst/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marL="68580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 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8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>
                                      <a:effectLst/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1800">
                                      <a:effectLst/>
                                      <a:latin typeface="Cambria Math"/>
                                    </a:rPr>
                                    <m:t>′</m:t>
                                  </m:r>
                                  <m:d>
                                    <m:dPr>
                                      <m:ctrlPr>
                                        <a:rPr lang="en-US" sz="1800" i="1">
                                          <a:effectLst/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>
                                          <a:effectLst/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en-US" sz="1800">
                                  <a:effectLst/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800">
                                  <a:effectLst/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800">
                                  <a:effectLst/>
                                  <a:latin typeface="Cambria Math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8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800">
                                      <a:effectLst/>
                                      <a:latin typeface="Cambria Math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endParaRPr lang="en-US" sz="1200" dirty="0" smtClean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200" dirty="0" smtClean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ZA" sz="2400" b="0" i="1" smtClean="0">
                                  <a:effectLst/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400">
                                  <a:effectLst/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8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200" dirty="0" smtClean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400" i="1" smtClean="0">
                                  <a:effectLst/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∴</m:t>
                              </m:r>
                              <m:f>
                                <m:fPr>
                                  <m:ctrlPr>
                                    <a:rPr lang="en-US" sz="1600" i="1" smtClean="0">
                                      <a:effectLst/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en-ZA" sz="1600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60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en-ZA" sz="1600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ZA" sz="1600" b="0" i="1" smtClean="0">
                                  <a:effectLst/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000" smtClean="0">
                                  <a:effectLst/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000" smtClean="0">
                                  <a:effectLst/>
                                  <a:latin typeface="Cambria Math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2000">
                                      <a:effectLst/>
                                      <a:latin typeface="Cambria Math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2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</a:p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="" xmlns:a16="http://schemas.microsoft.com/office/drawing/2014/main" val="34828726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91228359"/>
                  </p:ext>
                </p:extLst>
              </p:nvPr>
            </p:nvGraphicFramePr>
            <p:xfrm>
              <a:off x="495467" y="1023313"/>
              <a:ext cx="3240405" cy="2373376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24040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947852618"/>
                        </a:ext>
                      </a:extLst>
                    </a:gridCol>
                  </a:tblGrid>
                  <a:tr h="23733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t="-2314" b="-41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48287268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5467" y="21649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21669"/>
              </p:ext>
            </p:extLst>
          </p:nvPr>
        </p:nvGraphicFramePr>
        <p:xfrm>
          <a:off x="356348" y="3963300"/>
          <a:ext cx="3281079" cy="470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r:id="rId4" imgW="1663700" imgH="228600" progId="Equation.3">
                  <p:embed/>
                </p:oleObj>
              </mc:Choice>
              <mc:Fallback>
                <p:oleObj r:id="rId4" imgW="16637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48" y="3963300"/>
                        <a:ext cx="3281079" cy="4707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37656" y="4888693"/>
                <a:ext cx="27215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i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0">
                          <a:latin typeface="Cambria Math" panose="02040503050406030204" pitchFamily="18" charset="0"/>
                        </a:rPr>
                        <m:t>+8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000" i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56" y="4888693"/>
                <a:ext cx="2721514" cy="400110"/>
              </a:xfrm>
              <a:prstGeom prst="rect">
                <a:avLst/>
              </a:prstGeom>
              <a:blipFill rotWithShape="1">
                <a:blip r:embed="rId6"/>
                <a:stretch>
                  <a:fillRect t="-7576" r="-3139" b="-2575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443830" y="18915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913515"/>
              </p:ext>
            </p:extLst>
          </p:nvPr>
        </p:nvGraphicFramePr>
        <p:xfrm>
          <a:off x="6443829" y="1566085"/>
          <a:ext cx="3572367" cy="877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r:id="rId7" imgW="1714500" imgH="419100" progId="Equation.3">
                  <p:embed/>
                </p:oleObj>
              </mc:Choice>
              <mc:Fallback>
                <p:oleObj r:id="rId7" imgW="17145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829" y="1566085"/>
                        <a:ext cx="3572367" cy="87795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262566" y="2438360"/>
                <a:ext cx="3172022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2000" i="0">
                          <a:latin typeface="Cambria Math" panose="02040503050406030204" pitchFamily="18" charset="0"/>
                        </a:rPr>
                        <m:t>−30</m:t>
                      </m:r>
                      <m:sSup>
                        <m:sSupPr>
                          <m:ctrlPr>
                            <a:rPr lang="en-US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566" y="2438360"/>
                <a:ext cx="3172022" cy="670568"/>
              </a:xfrm>
              <a:prstGeom prst="rect">
                <a:avLst/>
              </a:prstGeom>
              <a:blipFill rotWithShape="1">
                <a:blip r:embed="rId9"/>
                <a:stretch>
                  <a:fillRect r="-249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96000" y="3324476"/>
                <a:ext cx="4962064" cy="6951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Remember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−1=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1−2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324476"/>
                <a:ext cx="4962064" cy="695127"/>
              </a:xfrm>
              <a:prstGeom prst="rect">
                <a:avLst/>
              </a:prstGeom>
              <a:blipFill rotWithShape="1">
                <a:blip r:embed="rId10"/>
                <a:stretch>
                  <a:fillRect l="-1843" r="-2211" b="-789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0567419"/>
                  </p:ext>
                </p:extLst>
              </p:nvPr>
            </p:nvGraphicFramePr>
            <p:xfrm>
              <a:off x="4676301" y="4299044"/>
              <a:ext cx="1746872" cy="3708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46872"/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n-ZA" b="0" i="1" smtClean="0">
                                  <a:latin typeface="Cambria Math"/>
                                </a:rPr>
                                <m:t>′</m:t>
                              </m:r>
                              <m:d>
                                <m:dPr>
                                  <m:ctrlPr>
                                    <a:rPr lang="en-ZA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ZA" b="0" i="1" smtClean="0">
                                      <a:latin typeface="Cambria Math"/>
                                    </a:rPr>
                                    <m:t>100</m:t>
                                  </m:r>
                                </m:e>
                              </m:d>
                            </m:oMath>
                          </a14:m>
                          <a:r>
                            <a:rPr lang="en-ZA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ZA" b="0" i="1" smtClean="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0567419"/>
                  </p:ext>
                </p:extLst>
              </p:nvPr>
            </p:nvGraphicFramePr>
            <p:xfrm>
              <a:off x="4676301" y="4299044"/>
              <a:ext cx="1746872" cy="3708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46872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11"/>
                          <a:stretch>
                            <a:fillRect t="-8197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0" y="4677213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677213"/>
                <a:ext cx="288862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8197" r="-25532" b="-2459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3099870" y="3961453"/>
            <a:ext cx="712476" cy="53832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15" name="Straight Arrow Connector 14"/>
          <p:cNvCxnSpPr>
            <a:stCxn id="5" idx="6"/>
          </p:cNvCxnSpPr>
          <p:nvPr/>
        </p:nvCxnSpPr>
        <p:spPr>
          <a:xfrm>
            <a:off x="3812346" y="4230618"/>
            <a:ext cx="745586" cy="269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625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05987" y="1460102"/>
                <a:ext cx="6697579" cy="41864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</m:e>
                            </m:d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000" dirty="0" smtClean="0"/>
              </a:p>
              <a:p>
                <a:endParaRPr lang="en-ZA" dirty="0"/>
              </a:p>
              <a:p>
                <a:r>
                  <a:rPr lang="en-US" sz="2000" dirty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6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000" dirty="0" smtClean="0"/>
              </a:p>
              <a:p>
                <a:endParaRPr lang="en-ZA" dirty="0"/>
              </a:p>
              <a:p>
                <a:r>
                  <a:rPr lang="en-US" sz="2000" dirty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>
                                <a:latin typeface="Cambria Math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  <m:r>
                              <a:rPr lang="en-US" sz="2400" b="0" i="1">
                                <a:latin typeface="Cambria Math"/>
                              </a:rPr>
                              <m:t>−6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000" dirty="0" smtClean="0"/>
              </a:p>
              <a:p>
                <a:endParaRPr lang="en-ZA" dirty="0"/>
              </a:p>
              <a:p>
                <a:r>
                  <a:rPr lang="en-US" sz="2000" dirty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</a:rPr>
                          <m:t>3</m:t>
                        </m:r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  <m:r>
                          <a:rPr lang="en-US" sz="2400" b="0" i="1">
                            <a:latin typeface="Cambria Math"/>
                          </a:rPr>
                          <m:t>−2−6</m:t>
                        </m:r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  <m:r>
                          <a:rPr lang="en-US" sz="2400" b="0" i="1">
                            <a:latin typeface="Cambria Math"/>
                          </a:rPr>
                          <m:t>−12</m:t>
                        </m:r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000" dirty="0" smtClean="0"/>
              </a:p>
              <a:p>
                <a:endParaRPr lang="en-ZA" dirty="0"/>
              </a:p>
              <a:p>
                <a:r>
                  <a:rPr lang="en-US" sz="2000" dirty="0"/>
                  <a:t>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</a:rPr>
                          <m:t>−3</m:t>
                        </m:r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  <m:r>
                          <a:rPr lang="en-US" sz="2400" b="0" i="1">
                            <a:latin typeface="Cambria Math"/>
                          </a:rPr>
                          <m:t>−14</m:t>
                        </m:r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987" y="1460102"/>
                <a:ext cx="6697579" cy="4186402"/>
              </a:xfrm>
              <a:prstGeom prst="rect">
                <a:avLst/>
              </a:prstGeom>
              <a:blipFill rotWithShape="1">
                <a:blip r:embed="rId3"/>
                <a:stretch>
                  <a:fillRect l="-100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569815"/>
              </p:ext>
            </p:extLst>
          </p:nvPr>
        </p:nvGraphicFramePr>
        <p:xfrm>
          <a:off x="449178" y="288758"/>
          <a:ext cx="2448767" cy="850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4" imgW="1016000" imgH="431800" progId="Equation.3">
                  <p:embed/>
                </p:oleObj>
              </mc:Choice>
              <mc:Fallback>
                <p:oleObj name="Equation" r:id="rId4" imgW="10160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78" y="288758"/>
                        <a:ext cx="2448767" cy="8507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1978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 smtClean="0">
                <a:latin typeface="Cambria" pitchFamily="18" charset="0"/>
                <a:ea typeface="Cambria" pitchFamily="18" charset="0"/>
              </a:rPr>
              <a:t>Derivative Of </a:t>
            </a:r>
            <a:r>
              <a:rPr lang="en-ZA" sz="3600" b="1" i="1" dirty="0" err="1" smtClean="0">
                <a:latin typeface="Cambria" pitchFamily="18" charset="0"/>
                <a:ea typeface="Cambria" pitchFamily="18" charset="0"/>
              </a:rPr>
              <a:t>ln</a:t>
            </a:r>
            <a:r>
              <a:rPr lang="en-ZA" sz="3600" b="1" dirty="0" smtClean="0">
                <a:latin typeface="Cambria" pitchFamily="18" charset="0"/>
                <a:ea typeface="Cambria" pitchFamily="18" charset="0"/>
              </a:rPr>
              <a:t> (Natural log)</a:t>
            </a:r>
            <a:endParaRPr lang="en-ZA" sz="36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02511"/>
              </p:ext>
            </p:extLst>
          </p:nvPr>
        </p:nvGraphicFramePr>
        <p:xfrm>
          <a:off x="1010653" y="1636296"/>
          <a:ext cx="2190471" cy="637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3" imgW="774364" imgH="215806" progId="Equation.3">
                  <p:embed/>
                </p:oleObj>
              </mc:Choice>
              <mc:Fallback>
                <p:oleObj name="Equation" r:id="rId3" imgW="774364" imgH="21580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653" y="1636296"/>
                        <a:ext cx="2190471" cy="6375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95736" y="2690376"/>
                <a:ext cx="1743717" cy="6127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ZA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𝒇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′</m:t>
                          </m:r>
                          <m:d>
                            <m:dPr>
                              <m:ctrlPr>
                                <a:rPr lang="en-ZA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</m:sup>
                      </m:sSup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736" y="2690376"/>
                <a:ext cx="1743717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706446"/>
              </p:ext>
            </p:extLst>
          </p:nvPr>
        </p:nvGraphicFramePr>
        <p:xfrm>
          <a:off x="7002378" y="1684422"/>
          <a:ext cx="2841379" cy="664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6" imgW="901309" imgH="228501" progId="Equation.3">
                  <p:embed/>
                </p:oleObj>
              </mc:Choice>
              <mc:Fallback>
                <p:oleObj name="Equation" r:id="rId6" imgW="901309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378" y="1684422"/>
                        <a:ext cx="2841379" cy="6648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251382" y="2816268"/>
                <a:ext cx="2242152" cy="786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ZA" sz="2400" b="0" i="1">
                              <a:latin typeface="Cambria Math"/>
                            </a:rPr>
                            <m:t>′</m:t>
                          </m:r>
                          <m:d>
                            <m:d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ZA" sz="2400" b="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b="0" i="1">
                              <a:latin typeface="Cambria Math"/>
                            </a:rPr>
                            <m:t>4</m:t>
                          </m:r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ZA" sz="2400" b="0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ZA" sz="24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ZA" sz="2400" b="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b="0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382" y="2816268"/>
                <a:ext cx="2242152" cy="786241"/>
              </a:xfrm>
              <a:prstGeom prst="rect">
                <a:avLst/>
              </a:prstGeom>
              <a:blipFill rotWithShape="1">
                <a:blip r:embed="rId8"/>
                <a:stretch>
                  <a:fillRect r="-5177" b="-77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724547"/>
              </p:ext>
            </p:extLst>
          </p:nvPr>
        </p:nvGraphicFramePr>
        <p:xfrm>
          <a:off x="884691" y="4038540"/>
          <a:ext cx="3462093" cy="575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9" imgW="1384300" imgH="228600" progId="Equation.3">
                  <p:embed/>
                </p:oleObj>
              </mc:Choice>
              <mc:Fallback>
                <p:oleObj name="Equation" r:id="rId9" imgW="1384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691" y="4038540"/>
                        <a:ext cx="3462093" cy="575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93956" y="4980224"/>
                <a:ext cx="2910235" cy="7923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ZA" sz="2400" b="0" i="1">
                              <a:latin typeface="Cambria Math"/>
                            </a:rPr>
                            <m:t>′</m:t>
                          </m:r>
                          <m:d>
                            <m:d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ZA" sz="2400" b="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b="0" i="1">
                              <a:latin typeface="Cambria Math"/>
                            </a:rPr>
                            <m:t>3−10</m:t>
                          </m:r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ZA" sz="2400" b="0" i="1">
                              <a:latin typeface="Cambria Math"/>
                            </a:rPr>
                            <m:t>3</m:t>
                          </m:r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  <m:r>
                            <a:rPr lang="en-ZA" sz="2400" b="0" i="1">
                              <a:latin typeface="Cambria Math"/>
                            </a:rPr>
                            <m:t>−5</m:t>
                          </m:r>
                          <m:sSup>
                            <m:sSup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ZA" sz="24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ZA" sz="2400" b="0" i="1">
                              <a:latin typeface="Cambria Math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ZA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956" y="4980224"/>
                <a:ext cx="2910235" cy="792396"/>
              </a:xfrm>
              <a:prstGeom prst="rect">
                <a:avLst/>
              </a:prstGeom>
              <a:blipFill rotWithShape="1">
                <a:blip r:embed="rId11"/>
                <a:stretch>
                  <a:fillRect r="-377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10282" y="1739091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smtClean="0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sz="16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82" y="1739091"/>
                <a:ext cx="486030" cy="461665"/>
              </a:xfrm>
              <a:prstGeom prst="rect">
                <a:avLst/>
              </a:prstGeom>
              <a:blipFill rotWithShape="1">
                <a:blip r:embed="rId12"/>
                <a:stretch>
                  <a:fillRect t="-10526" r="-26250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532515" y="1807234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b="0" i="0" smtClean="0">
                          <a:latin typeface="Cambria Math"/>
                        </a:rPr>
                        <m:t>2</m:t>
                      </m:r>
                      <m:r>
                        <a:rPr lang="en-ZA" sz="240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ZA" sz="16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2515" y="1807234"/>
                <a:ext cx="486030" cy="461665"/>
              </a:xfrm>
              <a:prstGeom prst="rect">
                <a:avLst/>
              </a:prstGeom>
              <a:blipFill rotWithShape="1">
                <a:blip r:embed="rId13"/>
                <a:stretch>
                  <a:fillRect t="-10526" r="-26582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7267" y="4102463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b="0" i="1" smtClean="0">
                          <a:latin typeface="Cambria Math"/>
                        </a:rPr>
                        <m:t>3.</m:t>
                      </m:r>
                    </m:oMath>
                  </m:oMathPara>
                </a14:m>
                <a:endParaRPr lang="en-ZA" sz="16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67" y="4102463"/>
                <a:ext cx="486030" cy="461665"/>
              </a:xfrm>
              <a:prstGeom prst="rect">
                <a:avLst/>
              </a:prstGeom>
              <a:blipFill rotWithShape="1">
                <a:blip r:embed="rId14"/>
                <a:stretch>
                  <a:fillRect t="-10526" r="-26250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741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65747" y="1715585"/>
                <a:ext cx="6096000" cy="474636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ZA" sz="2400" b="0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ZA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ZA" sz="2400" b="0" i="1">
                                    <a:latin typeface="Cambria Math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+6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num>
                              <m:den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ZA" sz="2400" i="1"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ZA" sz="2400" b="0" i="1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ZA" sz="2400" b="0" i="1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+2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b="0" i="1">
                                    <a:latin typeface="Cambria Math"/>
                                  </a:rPr>
                                  <m:t>+6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ZA" sz="2400" b="0" i="1">
                                    <a:latin typeface="Cambria Math"/>
                                  </a:rPr>
                                  <m:t>+2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ZA" b="1" dirty="0"/>
                  <a:t> </a:t>
                </a:r>
                <a:endParaRPr lang="en-ZA" b="1" dirty="0" smtClean="0"/>
              </a:p>
              <a:p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ZA" sz="24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ZA" sz="2400" b="0" i="1"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  <m:r>
                              <a:rPr lang="en-ZA" sz="2400" b="0" i="1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b="0" i="1">
                                    <a:latin typeface="Cambria Math"/>
                                  </a:rPr>
                                  <m:t>+6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+2</m:t>
                            </m:r>
                          </m:num>
                          <m:den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+6</m:t>
                            </m:r>
                          </m:den>
                        </m:f>
                      </m:e>
                    </m:d>
                  </m:oMath>
                </a14:m>
                <a:r>
                  <a:rPr lang="en-ZA" sz="2400" dirty="0"/>
                  <a:t> </a:t>
                </a:r>
                <a:endParaRPr lang="en-ZA" sz="2400" dirty="0" smtClean="0"/>
              </a:p>
              <a:p>
                <a:endParaRPr lang="en-ZA" sz="1400" dirty="0"/>
              </a:p>
              <a:p>
                <a14:m>
                  <m:oMath xmlns:m="http://schemas.openxmlformats.org/officeDocument/2006/math">
                    <m:r>
                      <a:rPr lang="en-ZA" sz="24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+4−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6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ZA" sz="2400" b="0" i="1">
                                    <a:latin typeface="Cambria Math"/>
                                  </a:rPr>
                                  <m:t>+18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+2</m:t>
                            </m:r>
                          </m:num>
                          <m:den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+6</m:t>
                            </m:r>
                          </m:den>
                        </m:f>
                      </m:e>
                    </m:d>
                  </m:oMath>
                </a14:m>
                <a:r>
                  <a:rPr lang="en-ZA" b="1" dirty="0"/>
                  <a:t> </a:t>
                </a:r>
                <a:endParaRPr lang="en-ZA" b="1" dirty="0" smtClean="0"/>
              </a:p>
              <a:p>
                <a:endParaRPr lang="en-ZA" sz="1400" dirty="0"/>
              </a:p>
              <a:p>
                <a14:m>
                  <m:oMath xmlns:m="http://schemas.openxmlformats.org/officeDocument/2006/math">
                    <m:r>
                      <a:rPr lang="en-ZA" sz="24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sz="2400" b="0" i="1">
                                <a:latin typeface="Cambria Math"/>
                              </a:rPr>
                              <m:t>−4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−18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+4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ZA" sz="24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ZA" sz="2400" b="0" i="1"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+2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+2</m:t>
                            </m:r>
                          </m:num>
                          <m:den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  <m:r>
                              <a:rPr lang="en-ZA" sz="2400" b="0" i="1">
                                <a:latin typeface="Cambria Math"/>
                              </a:rPr>
                              <m:t>+6</m:t>
                            </m:r>
                          </m:den>
                        </m:f>
                      </m:e>
                    </m:d>
                  </m:oMath>
                </a14:m>
                <a:r>
                  <a:rPr lang="en-ZA" sz="2400" dirty="0"/>
                  <a:t> </a:t>
                </a:r>
                <a:endParaRPr lang="en-ZA" dirty="0"/>
              </a:p>
              <a:p>
                <a:r>
                  <a:rPr lang="en-ZA" dirty="0"/>
                  <a:t> 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747" y="1715585"/>
                <a:ext cx="6096000" cy="4746364"/>
              </a:xfrm>
              <a:prstGeom prst="rect">
                <a:avLst/>
              </a:prstGeom>
              <a:blipFill rotWithShape="1">
                <a:blip r:embed="rId3"/>
                <a:stretch>
                  <a:fillRect l="-800" b="-102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944191"/>
              </p:ext>
            </p:extLst>
          </p:nvPr>
        </p:nvGraphicFramePr>
        <p:xfrm>
          <a:off x="697831" y="195558"/>
          <a:ext cx="2622885" cy="975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4" imgW="1129810" imgH="431613" progId="Equation.3">
                  <p:embed/>
                </p:oleObj>
              </mc:Choice>
              <mc:Fallback>
                <p:oleObj name="Equation" r:id="rId4" imgW="1129810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31" y="195558"/>
                        <a:ext cx="2622885" cy="975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6041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8664"/>
          </a:xfrm>
        </p:spPr>
        <p:txBody>
          <a:bodyPr>
            <a:normAutofit/>
          </a:bodyPr>
          <a:lstStyle/>
          <a:p>
            <a:r>
              <a:rPr lang="en-ZA" sz="3200" b="1" dirty="0" smtClean="0">
                <a:latin typeface="Cambria" pitchFamily="18" charset="0"/>
                <a:ea typeface="Cambria" pitchFamily="18" charset="0"/>
              </a:rPr>
              <a:t>Derivative of e</a:t>
            </a:r>
            <a:endParaRPr lang="en-ZA" sz="32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739969"/>
              </p:ext>
            </p:extLst>
          </p:nvPr>
        </p:nvGraphicFramePr>
        <p:xfrm>
          <a:off x="1082842" y="1347538"/>
          <a:ext cx="1997983" cy="594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3" imgW="647700" imgH="228600" progId="Equation.3">
                  <p:embed/>
                </p:oleObj>
              </mc:Choice>
              <mc:Fallback>
                <p:oleObj name="Equation" r:id="rId3" imgW="6477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842" y="1347538"/>
                        <a:ext cx="1997983" cy="5947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21946" y="2164465"/>
                <a:ext cx="2127766" cy="5245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ZA" sz="2400" b="0" i="1">
                              <a:latin typeface="Cambria Math"/>
                            </a:rPr>
                            <m:t>′</m:t>
                          </m:r>
                          <m:d>
                            <m:d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ZA" sz="2400" b="0" i="1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ZA" sz="2400" b="0" i="1">
                              <a:latin typeface="Cambria Math"/>
                            </a:rPr>
                            <m:t>3</m:t>
                          </m:r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946" y="2164465"/>
                <a:ext cx="2127766" cy="524503"/>
              </a:xfrm>
              <a:prstGeom prst="rect">
                <a:avLst/>
              </a:prstGeom>
              <a:blipFill rotWithShape="1">
                <a:blip r:embed="rId5"/>
                <a:stretch>
                  <a:fillRect b="-2558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939146"/>
              </p:ext>
            </p:extLst>
          </p:nvPr>
        </p:nvGraphicFramePr>
        <p:xfrm>
          <a:off x="6654019" y="1542144"/>
          <a:ext cx="2518117" cy="600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6" imgW="888614" imgH="253890" progId="Equation.3">
                  <p:embed/>
                </p:oleObj>
              </mc:Choice>
              <mc:Fallback>
                <p:oleObj name="Equation" r:id="rId6" imgW="888614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019" y="1542144"/>
                        <a:ext cx="2518117" cy="6001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400803" y="2486947"/>
                <a:ext cx="4004478" cy="525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ZA" sz="2400" b="0" i="1">
                              <a:latin typeface="Cambria Math"/>
                            </a:rPr>
                            <m:t>′</m:t>
                          </m:r>
                          <m:d>
                            <m:d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ZA" sz="2400" b="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ZA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ZA" sz="2400" b="0" i="1">
                              <a:latin typeface="Cambria Math"/>
                            </a:rPr>
                            <m:t>6</m:t>
                          </m:r>
                          <m:r>
                            <a:rPr lang="en-ZA" sz="2400" b="0" i="1">
                              <a:latin typeface="Cambria Math"/>
                            </a:rPr>
                            <m:t>𝑥</m:t>
                          </m:r>
                          <m:r>
                            <a:rPr lang="en-ZA" sz="2400" b="0" i="1">
                              <a:latin typeface="Cambria Math"/>
                            </a:rPr>
                            <m:t>+5</m:t>
                          </m:r>
                        </m:e>
                      </m:d>
                      <m:sSup>
                        <m:sSupPr>
                          <m:ctrlPr>
                            <a:rPr lang="en-Z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ZA" sz="2400" b="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ZA" sz="2400" b="0" i="1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ZA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ZA" sz="24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ZA" sz="24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ZA" sz="2400" b="0" i="1">
                                  <a:latin typeface="Cambria Math"/>
                                </a:rPr>
                                <m:t>+5</m:t>
                              </m:r>
                              <m:r>
                                <a:rPr lang="en-ZA" sz="2400" b="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ZA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3" y="2486947"/>
                <a:ext cx="4004478" cy="525208"/>
              </a:xfrm>
              <a:prstGeom prst="rect">
                <a:avLst/>
              </a:prstGeom>
              <a:blipFill rotWithShape="1">
                <a:blip r:embed="rId8"/>
                <a:stretch>
                  <a:fillRect b="-2674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03242" y="1385341"/>
                <a:ext cx="418704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400" b="0" i="0">
                        <a:latin typeface="Cambria Math"/>
                      </a:rPr>
                      <m:t>1</m:t>
                    </m:r>
                  </m:oMath>
                </a14:m>
                <a:r>
                  <a:rPr lang="en-ZA" sz="2000" dirty="0" smtClean="0"/>
                  <a:t>.</a:t>
                </a:r>
                <a:endParaRPr lang="en-ZA" sz="20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42" y="1385341"/>
                <a:ext cx="418704" cy="453137"/>
              </a:xfrm>
              <a:prstGeom prst="rect">
                <a:avLst/>
              </a:prstGeom>
              <a:blipFill rotWithShape="1">
                <a:blip r:embed="rId9"/>
                <a:stretch>
                  <a:fillRect l="-2899" r="-30435" b="-2266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96000" y="1635655"/>
                <a:ext cx="43152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2</m:t>
                    </m:r>
                  </m:oMath>
                </a14:m>
                <a:r>
                  <a:rPr lang="en-ZA" sz="2400" dirty="0" smtClean="0"/>
                  <a:t>.</a:t>
                </a:r>
                <a:endParaRPr lang="en-ZA" sz="20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635655"/>
                <a:ext cx="431528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2817" t="-10526" r="-36620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006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710727"/>
              </p:ext>
            </p:extLst>
          </p:nvPr>
        </p:nvGraphicFramePr>
        <p:xfrm>
          <a:off x="1141182" y="730178"/>
          <a:ext cx="21558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3" imgW="1040948" imgH="342751" progId="Equation.3">
                  <p:embed/>
                </p:oleObj>
              </mc:Choice>
              <mc:Fallback>
                <p:oleObj name="Equation" r:id="rId3" imgW="1040948" imgH="34275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182" y="730178"/>
                        <a:ext cx="215582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2086" y="1743431"/>
                <a:ext cx="5364480" cy="12513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ZA" sz="2400" b="0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ZA" sz="2400" b="0" i="1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ZA" sz="2400" b="0" i="1">
                            <a:latin typeface="Cambria Math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b="0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>
                            <a:latin typeface="Cambria Math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ZA" sz="2400" b="0" i="1">
                                    <a:latin typeface="Cambria Math"/>
                                  </a:rPr>
                                  <m:t>+5</m:t>
                                </m:r>
                              </m:e>
                            </m:d>
                          </m:e>
                          <m:sup>
                            <m:r>
                              <a:rPr lang="en-ZA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ZA" sz="2400" dirty="0"/>
                  <a:t> </a:t>
                </a:r>
                <a:endParaRPr lang="en-ZA" sz="2400" dirty="0" smtClean="0"/>
              </a:p>
              <a:p>
                <a:endParaRPr lang="en-ZA" sz="1200" dirty="0"/>
              </a:p>
              <a:p>
                <a:r>
                  <a:rPr lang="en-ZA" sz="2400" dirty="0"/>
                  <a:t>          </a:t>
                </a:r>
                <a14:m>
                  <m:oMath xmlns:m="http://schemas.openxmlformats.org/officeDocument/2006/math">
                    <m:r>
                      <a:rPr lang="en-ZA" sz="2400" b="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b="0" i="1">
                            <a:latin typeface="Cambria Math"/>
                          </a:rPr>
                          <m:t>18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ZA" sz="2400" b="0" i="1">
                                <a:latin typeface="Cambria Math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ZA" sz="2400" b="0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>
                            <a:latin typeface="Cambria Math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ZA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ZA" sz="2400" b="0" i="1">
                                    <a:latin typeface="Cambria Math"/>
                                  </a:rPr>
                                  <m:t>+5</m:t>
                                </m:r>
                              </m:e>
                            </m:d>
                          </m:e>
                          <m:sup>
                            <m:r>
                              <a:rPr lang="en-ZA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ZA" sz="2400" dirty="0"/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86" y="1743431"/>
                <a:ext cx="5364480" cy="1251368"/>
              </a:xfrm>
              <a:prstGeom prst="rect">
                <a:avLst/>
              </a:prstGeom>
              <a:blipFill rotWithShape="1">
                <a:blip r:embed="rId5"/>
                <a:stretch>
                  <a:fillRect l="-1818" b="-1024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3242" y="880961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b="0" i="0" smtClean="0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42" y="880961"/>
                <a:ext cx="486030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667" r="-26250" b="-3066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852424"/>
              </p:ext>
            </p:extLst>
          </p:nvPr>
        </p:nvGraphicFramePr>
        <p:xfrm>
          <a:off x="1189272" y="3345641"/>
          <a:ext cx="157797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7" imgW="812520" imgH="355320" progId="Equation.3">
                  <p:embed/>
                </p:oleObj>
              </mc:Choice>
              <mc:Fallback>
                <p:oleObj name="Equation" r:id="rId7" imgW="812520" imgH="3553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272" y="3345641"/>
                        <a:ext cx="1577975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72086" y="3577714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>
                          <a:latin typeface="Cambria Math"/>
                        </a:rPr>
                        <m:t>2</m:t>
                      </m:r>
                      <m:r>
                        <a:rPr lang="en-ZA" sz="2400" b="0" i="0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ZA" sz="2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86" y="3577714"/>
                <a:ext cx="486030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10526" r="-25000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7156" y="4508547"/>
                <a:ext cx="6096000" cy="172489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000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ZA" sz="2000" b="1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000" b="1" i="1">
                                <a:latin typeface="Cambria Math"/>
                              </a:rPr>
                              <m:t>𝒙</m:t>
                            </m:r>
                          </m:e>
                        </m:d>
                      </m:sup>
                    </m:sSup>
                    <m:r>
                      <a:rPr lang="en-ZA" sz="2000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000" b="1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000" b="1" i="1">
                                    <a:latin typeface="Cambria Math"/>
                                  </a:rPr>
                                  <m:t>𝟔</m:t>
                                </m:r>
                              </m:e>
                            </m:d>
                            <m:r>
                              <a:rPr lang="en-ZA" sz="2000" b="1" i="1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000" b="1" i="1">
                                    <a:latin typeface="Cambria Math"/>
                                  </a:rPr>
                                  <m:t>𝟔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000" b="1" i="1">
                                    <a:latin typeface="Cambria Math"/>
                                  </a:rPr>
                                  <m:t>𝟏</m:t>
                                </m:r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000" b="1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𝒙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d>
                    <m:sSup>
                      <m:sSupPr>
                        <m:ctrlPr>
                          <a:rPr lang="en-ZA" sz="2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000" b="1" i="1">
                            <a:latin typeface="Cambria Math"/>
                          </a:rPr>
                          <m:t>𝒆</m:t>
                        </m:r>
                      </m:e>
                      <m:sup>
                        <m:d>
                          <m:d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ZA" sz="2000" b="1" i="1">
                                    <a:latin typeface="Cambria Math"/>
                                  </a:rPr>
                                  <m:t>𝟔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</m:num>
                              <m:den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r>
                  <a:rPr lang="en-ZA" sz="2000" b="1" dirty="0"/>
                  <a:t> </a:t>
                </a:r>
                <a:endParaRPr lang="en-ZA" sz="2000" dirty="0"/>
              </a:p>
              <a:p>
                <a:r>
                  <a:rPr lang="en-ZA" sz="2000" b="1" dirty="0"/>
                  <a:t>         </a:t>
                </a:r>
                <a14:m>
                  <m:oMath xmlns:m="http://schemas.openxmlformats.org/officeDocument/2006/math">
                    <m:r>
                      <a:rPr lang="en-ZA" sz="2000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000" b="1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sz="2000" b="1" i="1">
                                <a:latin typeface="Cambria Math"/>
                              </a:rPr>
                              <m:t>𝟔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𝒙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𝟏𝟐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𝟔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000" b="1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𝒙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d>
                    <m:sSup>
                      <m:sSupPr>
                        <m:ctrlPr>
                          <a:rPr lang="en-ZA" sz="2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000" b="1" i="1">
                            <a:latin typeface="Cambria Math"/>
                          </a:rPr>
                          <m:t>𝒆</m:t>
                        </m:r>
                      </m:e>
                      <m:sup>
                        <m:d>
                          <m:d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ZA" sz="2000" b="1" i="1">
                                    <a:latin typeface="Cambria Math"/>
                                  </a:rPr>
                                  <m:t>𝟔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</m:num>
                              <m:den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r>
                  <a:rPr lang="en-ZA" sz="2000" b="1" dirty="0"/>
                  <a:t> </a:t>
                </a:r>
                <a:endParaRPr lang="en-ZA" sz="2000" dirty="0"/>
              </a:p>
              <a:p>
                <a:r>
                  <a:rPr lang="en-ZA" sz="2000" b="1" dirty="0"/>
                  <a:t>         </a:t>
                </a:r>
                <a14:m>
                  <m:oMath xmlns:m="http://schemas.openxmlformats.org/officeDocument/2006/math">
                    <m:r>
                      <a:rPr lang="en-ZA" sz="2000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000" b="1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sz="2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ZA" sz="2000" b="1" i="1">
                                <a:latin typeface="Cambria Math"/>
                              </a:rPr>
                              <m:t>𝟏𝟐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000" b="1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𝒙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ZA" sz="2000" b="1" i="1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d>
                    <m:sSup>
                      <m:sSupPr>
                        <m:ctrlPr>
                          <a:rPr lang="en-ZA" sz="2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000" b="1" i="1">
                            <a:latin typeface="Cambria Math"/>
                          </a:rPr>
                          <m:t>𝒆</m:t>
                        </m:r>
                      </m:e>
                      <m:sup>
                        <m:d>
                          <m:dPr>
                            <m:ctrlPr>
                              <a:rPr lang="en-ZA" sz="2000" b="1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0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ZA" sz="2000" b="1" i="1">
                                    <a:latin typeface="Cambria Math"/>
                                  </a:rPr>
                                  <m:t>𝟔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</m:num>
                              <m:den>
                                <m:r>
                                  <a:rPr lang="en-ZA" sz="2000" b="1" i="1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ZA" sz="2000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r>
                  <a:rPr lang="en-ZA" sz="2000" b="1" dirty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156" y="4508547"/>
                <a:ext cx="6096000" cy="1724896"/>
              </a:xfrm>
              <a:prstGeom prst="rect">
                <a:avLst/>
              </a:prstGeom>
              <a:blipFill rotWithShape="1">
                <a:blip r:embed="rId10"/>
                <a:stretch>
                  <a:fillRect l="-110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748997" y="654563"/>
                <a:ext cx="6096000" cy="143507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GB" b="0" dirty="0" smtClean="0"/>
                  <a:t> </a:t>
                </a:r>
                <a14:m>
                  <m:oMath xmlns:m="http://schemas.openxmlformats.org/officeDocument/2006/math">
                    <m:r>
                      <a:rPr lang="en-ZA" sz="2000" b="0" i="0" smtClean="0">
                        <a:latin typeface="Cambria Math"/>
                      </a:rPr>
                      <m:t>3. </m:t>
                    </m:r>
                    <m:r>
                      <a:rPr lang="en-GB" sz="2000" b="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GB" sz="20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−4</m:t>
                        </m:r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GB" sz="2000" dirty="0"/>
                  <a:t> </a:t>
                </a:r>
                <a:endParaRPr lang="en-ZA" sz="2000" dirty="0"/>
              </a:p>
              <a:p>
                <a:r>
                  <a:rPr lang="en-ZA" sz="2000" dirty="0" smtClean="0"/>
                  <a:t>  </a:t>
                </a:r>
              </a:p>
              <a:p>
                <a:r>
                  <a:rPr lang="en-ZA" sz="20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ZA" sz="2000" b="0" i="1" smtClean="0">
                        <a:latin typeface="Cambria Math"/>
                      </a:rPr>
                      <m:t>(</m:t>
                    </m:r>
                    <m:r>
                      <a:rPr lang="en-ZA" sz="2000" b="0" i="1" smtClean="0">
                        <a:latin typeface="Cambria Math"/>
                      </a:rPr>
                      <m:t>𝑥</m:t>
                    </m:r>
                    <m:r>
                      <a:rPr lang="en-ZA" sz="2000" b="0" i="1" smtClean="0">
                        <a:latin typeface="Cambria Math"/>
                      </a:rPr>
                      <m:t>)=</m:t>
                    </m:r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GB" sz="2000" b="0" i="1">
                            <a:latin typeface="Cambria Math"/>
                          </a:rPr>
                          <m:t>−4</m:t>
                        </m:r>
                        <m:sSup>
                          <m:sSupPr>
                            <m:ctrlPr>
                              <a:rPr lang="en-ZA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2000" b="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GB" sz="2000" b="0" i="1">
                                <a:latin typeface="Cambria Math"/>
                              </a:rPr>
                              <m:t>−4</m:t>
                            </m:r>
                            <m:r>
                              <a:rPr lang="en-GB" sz="2000" b="0" i="1">
                                <a:latin typeface="Cambria Math"/>
                              </a:rPr>
                              <m:t>𝑥</m:t>
                            </m:r>
                          </m:sup>
                        </m:sSup>
                      </m:e>
                    </m:d>
                    <m:r>
                      <a:rPr lang="en-GB" sz="2000" b="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−4</m:t>
                        </m:r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sup>
                    </m:sSup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GB" sz="2000" b="0" i="1">
                            <a:latin typeface="Cambria Math"/>
                          </a:rPr>
                          <m:t>2</m:t>
                        </m:r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000" dirty="0"/>
                  <a:t> </a:t>
                </a:r>
                <a:endParaRPr lang="en-ZA" sz="2000" dirty="0"/>
              </a:p>
              <a:p>
                <a:r>
                  <a:rPr lang="en-GB" sz="2000" dirty="0"/>
                  <a:t>    </a:t>
                </a:r>
                <a:r>
                  <a:rPr lang="en-GB" sz="2000" dirty="0" smtClean="0"/>
                  <a:t>          </a:t>
                </a:r>
                <a14:m>
                  <m:oMath xmlns:m="http://schemas.openxmlformats.org/officeDocument/2006/math">
                    <m:r>
                      <a:rPr lang="en-GB" sz="20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000" b="0" i="1">
                            <a:latin typeface="Cambria Math"/>
                          </a:rPr>
                          <m:t>2</m:t>
                        </m:r>
                        <m:r>
                          <a:rPr lang="en-GB" sz="2000" b="0" i="1">
                            <a:latin typeface="Cambria Math"/>
                          </a:rPr>
                          <m:t>𝑥𝑒</m:t>
                        </m:r>
                      </m:e>
                      <m:sup>
                        <m:r>
                          <a:rPr lang="en-GB" sz="2000" b="0" i="1">
                            <a:latin typeface="Cambria Math"/>
                          </a:rPr>
                          <m:t>−4</m:t>
                        </m:r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sup>
                    </m:sSup>
                    <m:d>
                      <m:dPr>
                        <m:ctrlPr>
                          <a:rPr lang="en-ZA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GB" sz="2000" b="0" i="1">
                            <a:latin typeface="Cambria Math"/>
                          </a:rPr>
                          <m:t>1−2</m:t>
                        </m:r>
                        <m:r>
                          <a:rPr lang="en-GB" sz="2000" b="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000" dirty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997" y="654563"/>
                <a:ext cx="6096000" cy="1435073"/>
              </a:xfrm>
              <a:prstGeom prst="rect">
                <a:avLst/>
              </a:prstGeom>
              <a:blipFill rotWithShape="1">
                <a:blip r:embed="rId11"/>
                <a:stretch>
                  <a:fillRect l="-1000" t="-1271" b="-635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787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223"/>
          </a:xfrm>
        </p:spPr>
        <p:txBody>
          <a:bodyPr/>
          <a:lstStyle/>
          <a:p>
            <a:r>
              <a:rPr lang="en-ZA" dirty="0" smtClean="0">
                <a:latin typeface="Cambria" pitchFamily="18" charset="0"/>
                <a:ea typeface="Cambria" pitchFamily="18" charset="0"/>
              </a:rPr>
              <a:t>2</a:t>
            </a:r>
            <a:r>
              <a:rPr lang="en-ZA" baseline="30000" dirty="0" smtClean="0">
                <a:latin typeface="Cambria" pitchFamily="18" charset="0"/>
                <a:ea typeface="Cambria" pitchFamily="18" charset="0"/>
              </a:rPr>
              <a:t>nd</a:t>
            </a:r>
            <a:r>
              <a:rPr lang="en-ZA" dirty="0" smtClean="0">
                <a:latin typeface="Cambria" pitchFamily="18" charset="0"/>
                <a:ea typeface="Cambria" pitchFamily="18" charset="0"/>
              </a:rPr>
              <a:t> and 3</a:t>
            </a:r>
            <a:r>
              <a:rPr lang="en-ZA" baseline="30000" dirty="0" smtClean="0">
                <a:latin typeface="Cambria" pitchFamily="18" charset="0"/>
                <a:ea typeface="Cambria" pitchFamily="18" charset="0"/>
              </a:rPr>
              <a:t>rd</a:t>
            </a:r>
            <a:r>
              <a:rPr lang="en-ZA" dirty="0" smtClean="0">
                <a:latin typeface="Cambria" pitchFamily="18" charset="0"/>
                <a:ea typeface="Cambria" pitchFamily="18" charset="0"/>
              </a:rPr>
              <a:t> order derivatives  </a:t>
            </a:r>
            <a:endParaRPr lang="en-ZA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4566"/>
                <a:ext cx="10515600" cy="4812397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ZA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b="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i="1">
                                <a:latin typeface="Cambria Math"/>
                              </a:rPr>
                              <m:t>2</m:t>
                            </m:r>
                            <m:r>
                              <a:rPr lang="en-ZA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ZA" b="0" i="1" smtClean="0">
                            <a:latin typeface="Cambria Math"/>
                          </a:rPr>
                          <m:t>+</m:t>
                        </m:r>
                        <m:r>
                          <a:rPr lang="en-ZA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ZA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ZA" b="0" i="1" smtClean="0">
                        <a:latin typeface="Cambria Math"/>
                      </a:rPr>
                      <m:t>−3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ZA" b="0" i="1" smtClean="0">
                        <a:latin typeface="Cambria Math"/>
                      </a:rPr>
                      <m:t>+100</m:t>
                    </m:r>
                  </m:oMath>
                </a14:m>
                <a:endParaRPr lang="en-ZA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=8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ZA" b="0" i="0" smtClean="0">
                        <a:latin typeface="Cambria Math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ZA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ZA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ZA" b="0" i="1" smtClean="0">
                            <a:latin typeface="Cambria Math"/>
                          </a:rPr>
                          <m:t>′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ZA" i="1">
                        <a:latin typeface="Cambria Math"/>
                      </a:rPr>
                      <m:t>24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ZA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ZA" b="0" i="1" smtClean="0">
                        <a:latin typeface="Cambria Math"/>
                      </a:rPr>
                      <m:t>+6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ZA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ZA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ZA" b="0" i="0" smtClean="0">
                        <a:latin typeface="Cambria Math"/>
                      </a:rPr>
                      <m:t>48</m:t>
                    </m:r>
                    <m:r>
                      <a:rPr lang="en-ZA" b="0" i="1" smtClean="0">
                        <a:latin typeface="Cambria Math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ZA" b="0" i="0" smtClean="0">
                        <a:latin typeface="Cambria Math"/>
                      </a:rPr>
                      <m:t>6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  2. </m:t>
                    </m:r>
                    <m:r>
                      <a:rPr lang="en-ZA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ZA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i="1">
                                <a:latin typeface="Cambria Math"/>
                              </a:rPr>
                              <m:t>2</m:t>
                            </m:r>
                            <m:r>
                              <a:rPr lang="en-ZA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ZA" i="1">
                            <a:latin typeface="Cambria Math"/>
                          </a:rPr>
                          <m:t>+</m:t>
                        </m:r>
                        <m:r>
                          <a:rPr lang="en-ZA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ZA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ZA" i="1">
                        <a:latin typeface="Cambria Math"/>
                      </a:rPr>
                      <m:t>−3</m:t>
                    </m:r>
                    <m:r>
                      <a:rPr lang="en-ZA" i="1">
                        <a:latin typeface="Cambria Math"/>
                      </a:rPr>
                      <m:t>𝑥</m:t>
                    </m:r>
                    <m:r>
                      <a:rPr lang="en-ZA" i="1">
                        <a:latin typeface="Cambria Math"/>
                      </a:rPr>
                      <m:t>+100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ZA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ZA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ZA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ZA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ZA" b="0" i="1" smtClean="0">
                        <a:latin typeface="Cambria Math"/>
                      </a:rPr>
                      <m:t>=48</m:t>
                    </m:r>
                    <m:d>
                      <m:dPr>
                        <m:ctrlPr>
                          <a:rPr lang="en-ZA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ZA" b="0" i="1" smtClean="0">
                        <a:latin typeface="Cambria Math"/>
                      </a:rPr>
                      <m:t>+6=102</m:t>
                    </m:r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4566"/>
                <a:ext cx="10515600" cy="4812397"/>
              </a:xfrm>
              <a:blipFill rotWithShape="1">
                <a:blip r:embed="rId2"/>
                <a:stretch>
                  <a:fillRect l="-1217" t="-215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998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r>
              <a:rPr lang="en-US" sz="4000" u="sng" dirty="0">
                <a:latin typeface="Cambria" pitchFamily="18" charset="0"/>
                <a:ea typeface="Cambria" pitchFamily="18" charset="0"/>
              </a:rPr>
              <a:t>Product rule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97280"/>
                <a:ext cx="10515600" cy="4993622"/>
              </a:xfrm>
            </p:spPr>
            <p:txBody>
              <a:bodyPr>
                <a:normAutofit lnSpcReduction="10000"/>
              </a:bodyPr>
              <a:lstStyle/>
              <a:p>
                <a:endParaRPr lang="en-US" i="1" dirty="0" smtClean="0"/>
              </a:p>
              <a:p>
                <a:endParaRPr lang="en-US" sz="1600" i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ZA" sz="2400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ZA" sz="24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ZA" sz="240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24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ZA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ZA" sz="24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b="0" i="1" smtClean="0">
                            <a:latin typeface="Cambria Math"/>
                          </a:rPr>
                          <m:t>2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2400" b="0" i="1" smtClean="0">
                            <a:latin typeface="Cambria Math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b="0" i="1" smtClean="0">
                            <a:latin typeface="Cambria Math"/>
                          </a:rPr>
                          <m:t>8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ZA" sz="2400" b="0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ZA" sz="2400" b="0" dirty="0" smtClean="0"/>
                  <a:t>     </a:t>
                </a:r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 smtClean="0">
                            <a:latin typeface="Cambria Math"/>
                          </a:rPr>
                          <m:t>8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ZA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ZA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 smtClean="0">
                            <a:latin typeface="Cambria Math"/>
                          </a:rPr>
                          <m:t>16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ZA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ZA" sz="2400" b="0" i="1" smtClean="0">
                        <a:latin typeface="Cambria Math"/>
                      </a:rPr>
                      <m:t>−32</m:t>
                    </m:r>
                    <m:r>
                      <a:rPr lang="en-ZA" sz="2400" b="0" i="1" smtClean="0">
                        <a:latin typeface="Cambria Math"/>
                      </a:rPr>
                      <m:t>𝑥</m:t>
                    </m:r>
                  </m:oMath>
                </a14:m>
                <a:endParaRPr lang="en-ZA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ZA" sz="2400" b="0" dirty="0" smtClean="0"/>
                  <a:t>     </a:t>
                </a:r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=24</m:t>
                    </m:r>
                    <m:sSup>
                      <m:sSup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ZA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ZA" sz="2400" b="0" i="1" smtClean="0">
                        <a:latin typeface="Cambria Math"/>
                      </a:rPr>
                      <m:t>−32</m:t>
                    </m:r>
                    <m:r>
                      <a:rPr lang="en-ZA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ZA" sz="2400" dirty="0" smtClean="0"/>
                  <a:t> </a:t>
                </a:r>
                <a:endParaRPr lang="en-ZA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+12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+4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+36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−12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+24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=60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−10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97280"/>
                <a:ext cx="10515600" cy="4993622"/>
              </a:xfrm>
              <a:blipFill rotWithShape="1">
                <a:blip r:embed="rId3"/>
                <a:stretch>
                  <a:fillRect l="-1217" t="-2686" b="-1001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990034"/>
              </p:ext>
            </p:extLst>
          </p:nvPr>
        </p:nvGraphicFramePr>
        <p:xfrm>
          <a:off x="1021976" y="3390314"/>
          <a:ext cx="3217034" cy="769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r:id="rId4" imgW="1790700" imgH="431800" progId="Equation.3">
                  <p:embed/>
                </p:oleObj>
              </mc:Choice>
              <mc:Fallback>
                <p:oleObj r:id="rId4" imgW="17907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976" y="3390314"/>
                        <a:ext cx="3217034" cy="7698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14455"/>
              </p:ext>
            </p:extLst>
          </p:nvPr>
        </p:nvGraphicFramePr>
        <p:xfrm>
          <a:off x="1504656" y="950084"/>
          <a:ext cx="23082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6" imgW="1016000" imgH="228600" progId="Equation.3">
                  <p:embed/>
                </p:oleObj>
              </mc:Choice>
              <mc:Fallback>
                <p:oleObj name="Equation" r:id="rId6" imgW="1016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656" y="950084"/>
                        <a:ext cx="23082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51293" y="1114811"/>
                <a:ext cx="4138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293" y="1114811"/>
                <a:ext cx="413895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333" r="-20588" b="-2666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76833" y="3580228"/>
                <a:ext cx="4138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0" smtClean="0">
                          <a:latin typeface="Cambria Math"/>
                        </a:rPr>
                        <m:t>2</m:t>
                      </m:r>
                      <m:r>
                        <a:rPr lang="en-ZA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33" y="3580228"/>
                <a:ext cx="413896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588" b="-2459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8317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004852"/>
              </p:ext>
            </p:extLst>
          </p:nvPr>
        </p:nvGraphicFramePr>
        <p:xfrm>
          <a:off x="706651" y="522495"/>
          <a:ext cx="270033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r:id="rId3" imgW="1435100" imgH="228600" progId="Equation.3">
                  <p:embed/>
                </p:oleObj>
              </mc:Choice>
              <mc:Fallback>
                <p:oleObj r:id="rId3" imgW="14351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651" y="522495"/>
                        <a:ext cx="270033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31929" y="1044832"/>
                <a:ext cx="6096000" cy="174855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sz="24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−3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000" dirty="0"/>
                  <a:t> </a:t>
                </a:r>
                <a:endParaRPr lang="en-US" sz="2000" dirty="0" smtClean="0"/>
              </a:p>
              <a:p>
                <a:endParaRPr lang="en-US" sz="1600" dirty="0"/>
              </a:p>
              <a:p>
                <a:r>
                  <a:rPr lang="en-US" sz="2000" dirty="0"/>
                  <a:t>        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=6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−6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+6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−6+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−6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endParaRPr lang="en-US" dirty="0"/>
              </a:p>
              <a:p>
                <a:r>
                  <a:rPr lang="en-US" sz="2000" dirty="0"/>
                  <a:t>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=8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+6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−12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−6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29" y="1044832"/>
                <a:ext cx="6096000" cy="1748556"/>
              </a:xfrm>
              <a:prstGeom prst="rect">
                <a:avLst/>
              </a:prstGeom>
              <a:blipFill rotWithShape="1">
                <a:blip r:embed="rId5"/>
                <a:stretch>
                  <a:fillRect l="-1000" b="-696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68711" y="546248"/>
                <a:ext cx="4379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11" y="546248"/>
                <a:ext cx="437940" cy="400110"/>
              </a:xfrm>
              <a:prstGeom prst="rect">
                <a:avLst/>
              </a:prstGeom>
              <a:blipFill rotWithShape="1">
                <a:blip r:embed="rId9"/>
                <a:stretch>
                  <a:fillRect t="-7692" r="-22222" b="-2769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429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ambria" pitchFamily="18" charset="0"/>
                <a:ea typeface="Cambria" pitchFamily="18" charset="0"/>
              </a:rPr>
              <a:t>Quotient </a:t>
            </a:r>
            <a:r>
              <a:rPr lang="en-US" sz="3600" b="1" dirty="0" smtClean="0">
                <a:latin typeface="Cambria" pitchFamily="18" charset="0"/>
                <a:ea typeface="Cambria" pitchFamily="18" charset="0"/>
              </a:rPr>
              <a:t>Rule</a:t>
            </a:r>
            <a:endParaRPr lang="en-US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6221"/>
            <a:ext cx="5181600" cy="5066852"/>
          </a:xfrm>
        </p:spPr>
        <p:txBody>
          <a:bodyPr>
            <a:normAutofit/>
          </a:bodyPr>
          <a:lstStyle/>
          <a:p>
            <a:endParaRPr lang="en-US" i="1" dirty="0" smtClean="0"/>
          </a:p>
          <a:p>
            <a:endParaRPr lang="en-US" i="1" dirty="0"/>
          </a:p>
          <a:p>
            <a:pPr marL="0" indent="0">
              <a:buNone/>
            </a:pPr>
            <a:endParaRPr lang="en-US" i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140312"/>
                <a:ext cx="5181600" cy="5036652"/>
              </a:xfrm>
            </p:spPr>
            <p:txBody>
              <a:bodyPr>
                <a:normAutofit/>
              </a:bodyPr>
              <a:lstStyle/>
              <a:p>
                <a:r>
                  <a:rPr lang="en-US" sz="1800" dirty="0" smtClean="0"/>
                  <a:t>.</a:t>
                </a:r>
                <a:r>
                  <a:rPr lang="en-US" dirty="0"/>
                  <a:t> </a:t>
                </a:r>
                <a:endParaRPr lang="en-US" dirty="0" smtClean="0"/>
              </a:p>
              <a:p>
                <a:endParaRPr lang="en-US" i="1" dirty="0"/>
              </a:p>
              <a:p>
                <a:endParaRPr lang="en-US" i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6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−4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−4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12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−8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+4−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6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−8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12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−8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+8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+4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+4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140312"/>
                <a:ext cx="5181600" cy="5036652"/>
              </a:xfrm>
              <a:blipFill>
                <a:blip r:embed="rId4"/>
                <a:stretch>
                  <a:fillRect l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5187"/>
              </p:ext>
            </p:extLst>
          </p:nvPr>
        </p:nvGraphicFramePr>
        <p:xfrm>
          <a:off x="6243580" y="1285623"/>
          <a:ext cx="1932232" cy="770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r:id="rId5" imgW="1117115" imgH="444307" progId="Equation.3">
                  <p:embed/>
                </p:oleObj>
              </mc:Choice>
              <mc:Fallback>
                <p:oleObj r:id="rId5" imgW="1117115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580" y="1285623"/>
                        <a:ext cx="1932232" cy="7701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4599"/>
              </p:ext>
            </p:extLst>
          </p:nvPr>
        </p:nvGraphicFramePr>
        <p:xfrm>
          <a:off x="703384" y="1420835"/>
          <a:ext cx="1505244" cy="673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7" imgW="939800" imgH="419100" progId="Equation.3">
                  <p:embed/>
                </p:oleObj>
              </mc:Choice>
              <mc:Fallback>
                <p:oleObj name="Equation" r:id="rId7" imgW="939800" imgH="4191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384" y="1420835"/>
                        <a:ext cx="1505244" cy="673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00332" y="2363372"/>
                <a:ext cx="3108960" cy="34096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ZA" sz="2400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ZA" sz="24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ZA" b="0" i="1" dirty="0" smtClean="0">
                    <a:latin typeface="Cambria Math"/>
                  </a:rPr>
                  <a:t> </a:t>
                </a:r>
              </a:p>
              <a:p>
                <a:endParaRPr lang="en-ZA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ZA" sz="2400" b="0" i="1" smtClean="0">
                            <a:latin typeface="Cambria Math"/>
                          </a:rPr>
                          <m:t>+18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2400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ZA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ZA" sz="24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ZA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ZA" sz="2400" b="0" i="1" dirty="0" smtClean="0">
                    <a:latin typeface="Cambria Math"/>
                  </a:rPr>
                  <a:t> </a:t>
                </a:r>
              </a:p>
              <a:p>
                <a:endParaRPr lang="en-ZA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ZA" sz="2400" b="0" i="1" smtClean="0">
                            <a:latin typeface="Cambria Math"/>
                          </a:rPr>
                          <m:t>+18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24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ZA" sz="2400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ZA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ZA" sz="2400" b="0" i="1" dirty="0" smtClean="0">
                    <a:latin typeface="Cambria Math"/>
                  </a:rPr>
                  <a:t> </a:t>
                </a:r>
              </a:p>
              <a:p>
                <a:endParaRPr lang="en-ZA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ZA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ZA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ZA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ZA" sz="2400" b="0" i="1" smtClean="0">
                            <a:latin typeface="Cambria Math"/>
                          </a:rPr>
                          <m:t>+18</m:t>
                        </m:r>
                        <m:r>
                          <a:rPr lang="en-ZA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ZA" sz="2400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ZA" sz="240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ZA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ZA" sz="2400" dirty="0" smtClean="0"/>
                  <a:t> </a:t>
                </a:r>
                <a:endParaRPr lang="en-ZA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332" y="2363372"/>
                <a:ext cx="3108960" cy="3409651"/>
              </a:xfrm>
              <a:prstGeom prst="rect">
                <a:avLst/>
              </a:prstGeom>
              <a:blipFill rotWithShape="1">
                <a:blip r:embed="rId9"/>
                <a:stretch>
                  <a:fillRect l="-176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76043" y="1616859"/>
                <a:ext cx="4379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43" y="1616859"/>
                <a:ext cx="437940" cy="400110"/>
              </a:xfrm>
              <a:prstGeom prst="rect">
                <a:avLst/>
              </a:prstGeom>
              <a:blipFill rotWithShape="1">
                <a:blip r:embed="rId10"/>
                <a:stretch>
                  <a:fillRect t="-7576" r="-22222" b="-2575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692906" y="1416804"/>
                <a:ext cx="4379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000" b="0" i="1" smtClean="0">
                          <a:latin typeface="Cambria Math"/>
                        </a:rPr>
                        <m:t>2.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2906" y="1416804"/>
                <a:ext cx="437940" cy="400110"/>
              </a:xfrm>
              <a:prstGeom prst="rect">
                <a:avLst/>
              </a:prstGeom>
              <a:blipFill rotWithShape="1">
                <a:blip r:embed="rId11"/>
                <a:stretch>
                  <a:fillRect t="-7576" r="-20833" b="-2575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95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092153"/>
              </p:ext>
            </p:extLst>
          </p:nvPr>
        </p:nvGraphicFramePr>
        <p:xfrm>
          <a:off x="458373" y="334866"/>
          <a:ext cx="2116016" cy="927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r:id="rId3" imgW="965200" imgH="419100" progId="Equation.3">
                  <p:embed/>
                </p:oleObj>
              </mc:Choice>
              <mc:Fallback>
                <p:oleObj r:id="rId3" imgW="9652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73" y="334866"/>
                        <a:ext cx="2116016" cy="927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04800" y="1471798"/>
                <a:ext cx="6096000" cy="35635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+3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8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sz="240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endParaRPr lang="en-US" sz="2000" dirty="0"/>
              </a:p>
              <a:p>
                <a:r>
                  <a:rPr lang="en-US" sz="2400" dirty="0"/>
                  <a:t>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+6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−6−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8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6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+24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sz="240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endParaRPr lang="en-US" sz="2000" dirty="0"/>
              </a:p>
              <a:p>
                <a:r>
                  <a:rPr lang="en-US" sz="2400" dirty="0"/>
                  <a:t>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−8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+6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−24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sz="240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endParaRPr lang="en-US" sz="2000" dirty="0"/>
              </a:p>
              <a:p>
                <a:r>
                  <a:rPr lang="en-US" sz="2400" dirty="0"/>
                  <a:t>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−18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</a:rPr>
                          <m:t>−6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sz="2400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471798"/>
                <a:ext cx="6096000" cy="3563540"/>
              </a:xfrm>
              <a:prstGeom prst="rect">
                <a:avLst/>
              </a:prstGeom>
              <a:blipFill rotWithShape="1">
                <a:blip r:embed="rId5"/>
                <a:stretch>
                  <a:fillRect l="-150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5430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079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Chain </a:t>
            </a:r>
            <a:r>
              <a:rPr lang="en-US" b="1" u="sng" dirty="0" smtClean="0"/>
              <a:t>Rule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19549" y="970756"/>
                <a:ext cx="6107860" cy="5540188"/>
              </a:xfrm>
            </p:spPr>
            <p:txBody>
              <a:bodyPr>
                <a:normAutofit/>
              </a:bodyPr>
              <a:lstStyle/>
              <a:p>
                <a:endParaRPr lang="en-US" i="1" dirty="0" smtClean="0"/>
              </a:p>
              <a:p>
                <a:endParaRPr lang="en-US" sz="1600" i="1" dirty="0" smtClean="0"/>
              </a:p>
              <a:p>
                <a:pPr marL="0" indent="0">
                  <a:buNone/>
                </a:pPr>
                <a:endParaRPr lang="en-ZA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i="1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−4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−4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sz="1200" dirty="0" smtClean="0"/>
              </a:p>
              <a:p>
                <a:pPr marL="0" indent="0">
                  <a:buNone/>
                </a:pP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18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−12</m:t>
                        </m:r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−4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19549" y="970756"/>
                <a:ext cx="6107860" cy="5540188"/>
              </a:xfrm>
              <a:blipFill rotWithShape="1">
                <a:blip r:embed="rId3"/>
                <a:stretch>
                  <a:fillRect l="-2096" t="-176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52620" y="935916"/>
                <a:ext cx="4501179" cy="5540188"/>
              </a:xfrm>
            </p:spPr>
            <p:txBody>
              <a:bodyPr>
                <a:normAutofit/>
              </a:bodyPr>
              <a:lstStyle/>
              <a:p>
                <a:r>
                  <a:rPr lang="en-US" sz="1800" dirty="0" smtClean="0"/>
                  <a:t>. </a:t>
                </a:r>
              </a:p>
              <a:p>
                <a:endParaRPr lang="en-US" sz="1800" i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i="1">
                        <a:latin typeface="Cambria Math"/>
                      </a:rPr>
                      <m:t>=6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5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r>
                  <a:rPr lang="en-US" dirty="0" smtClean="0"/>
                  <a:t>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=12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52620" y="935916"/>
                <a:ext cx="4501179" cy="5540188"/>
              </a:xfrm>
              <a:blipFill rotWithShape="1">
                <a:blip r:embed="rId4"/>
                <a:stretch>
                  <a:fillRect l="-2710" t="-99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229757"/>
              </p:ext>
            </p:extLst>
          </p:nvPr>
        </p:nvGraphicFramePr>
        <p:xfrm>
          <a:off x="628235" y="1209114"/>
          <a:ext cx="228758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5" imgW="1130040" imgH="266400" progId="Equation.3">
                  <p:embed/>
                </p:oleObj>
              </mc:Choice>
              <mc:Fallback>
                <p:oleObj name="Equation" r:id="rId5" imgW="1130040" imgH="266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235" y="1209114"/>
                        <a:ext cx="2287587" cy="536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206228"/>
              </p:ext>
            </p:extLst>
          </p:nvPr>
        </p:nvGraphicFramePr>
        <p:xfrm>
          <a:off x="6726163" y="892286"/>
          <a:ext cx="2224200" cy="614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r:id="rId7" imgW="952087" imgH="266584" progId="Equation.3">
                  <p:embed/>
                </p:oleObj>
              </mc:Choice>
              <mc:Fallback>
                <p:oleObj r:id="rId7" imgW="952087" imgH="26658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163" y="892286"/>
                        <a:ext cx="2224200" cy="6144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63501" y="1288925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>
                          <a:latin typeface="Cambria Math"/>
                        </a:rPr>
                        <m:t>1.</m:t>
                      </m:r>
                    </m:oMath>
                  </m:oMathPara>
                </a14:m>
                <a:endParaRPr lang="en-ZA" sz="16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01" y="1288925"/>
                <a:ext cx="486030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10526" r="-25000" b="-2894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185093" y="1027315"/>
                <a:ext cx="486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smtClean="0">
                          <a:latin typeface="Cambria Math"/>
                        </a:rPr>
                        <m:t>2</m:t>
                      </m:r>
                      <m:r>
                        <a:rPr lang="en-ZA" sz="240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093" y="1027315"/>
                <a:ext cx="486030" cy="461665"/>
              </a:xfrm>
              <a:prstGeom prst="rect">
                <a:avLst/>
              </a:prstGeom>
              <a:blipFill rotWithShape="1">
                <a:blip r:embed="rId10"/>
                <a:stretch>
                  <a:fillRect t="-10667" r="-26582" b="-3066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1150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091904"/>
              </p:ext>
            </p:extLst>
          </p:nvPr>
        </p:nvGraphicFramePr>
        <p:xfrm>
          <a:off x="712886" y="636026"/>
          <a:ext cx="27543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r:id="rId3" imgW="1459866" imgH="304668" progId="Equation.3">
                  <p:embed/>
                </p:oleObj>
              </mc:Choice>
              <mc:Fallback>
                <p:oleObj r:id="rId3" imgW="1459866" imgH="30466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886" y="636026"/>
                        <a:ext cx="275431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84627" y="1719500"/>
                <a:ext cx="6096000" cy="225234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−7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US" dirty="0" smtClean="0"/>
              </a:p>
              <a:p>
                <a:endParaRPr lang="en-US" sz="1200" dirty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−7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12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</a:rPr>
                          <m:t>−7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</a:p>
              <a:p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18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21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6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</a:rPr>
                              <m:t>−7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27" y="1719500"/>
                <a:ext cx="6096000" cy="2252348"/>
              </a:xfrm>
              <a:prstGeom prst="rect">
                <a:avLst/>
              </a:prstGeom>
              <a:blipFill rotWithShape="1">
                <a:blip r:embed="rId5"/>
                <a:stretch>
                  <a:fillRect l="-800" b="-135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829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2412"/>
          </a:xfrm>
        </p:spPr>
        <p:txBody>
          <a:bodyPr/>
          <a:lstStyle/>
          <a:p>
            <a:r>
              <a:rPr lang="en-ZA" b="1" dirty="0">
                <a:latin typeface="Cambria" pitchFamily="18" charset="0"/>
                <a:ea typeface="Cambria" pitchFamily="18" charset="0"/>
              </a:rPr>
              <a:t>C</a:t>
            </a:r>
            <a:r>
              <a:rPr lang="en-ZA" b="1" dirty="0" smtClean="0">
                <a:latin typeface="Cambria" pitchFamily="18" charset="0"/>
                <a:ea typeface="Cambria" pitchFamily="18" charset="0"/>
              </a:rPr>
              <a:t>ombination</a:t>
            </a:r>
            <a:endParaRPr lang="en-ZA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50669"/>
              </p:ext>
            </p:extLst>
          </p:nvPr>
        </p:nvGraphicFramePr>
        <p:xfrm>
          <a:off x="914400" y="1540043"/>
          <a:ext cx="3756074" cy="72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3" imgW="1371600" imgH="266700" progId="Equation.3">
                  <p:embed/>
                </p:oleObj>
              </mc:Choice>
              <mc:Fallback>
                <p:oleObj name="Equation" r:id="rId3" imgW="1371600" imgH="266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40043"/>
                        <a:ext cx="3756074" cy="7248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25394" y="2703142"/>
                <a:ext cx="7421325" cy="21654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6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400" b="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b="0" i="1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ZA" sz="2400" dirty="0" smtClean="0"/>
                  <a:t> </a:t>
                </a:r>
                <a:endParaRPr lang="en-ZA" dirty="0" smtClean="0"/>
              </a:p>
              <a:p>
                <a:r>
                  <a:rPr lang="en-US" dirty="0"/>
                  <a:t> </a:t>
                </a:r>
                <a:endParaRPr lang="en-ZA" dirty="0"/>
              </a:p>
              <a:p>
                <a:r>
                  <a:rPr lang="en-US" dirty="0"/>
                  <a:t>     </a:t>
                </a:r>
                <a:r>
                  <a:rPr lang="en-US" dirty="0" smtClean="0"/>
                  <a:t>      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6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400" b="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en-US" sz="2400" b="0" i="1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12</m:t>
                        </m:r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dirty="0"/>
              </a:p>
              <a:p>
                <a:endParaRPr lang="en-US" sz="1400" dirty="0" smtClean="0"/>
              </a:p>
              <a:p>
                <a:r>
                  <a:rPr lang="en-US" dirty="0" smtClean="0"/>
                  <a:t> 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en-US" sz="2400" b="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12</m:t>
                        </m:r>
                        <m:sSup>
                          <m:sSup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r>
                          <a:rPr lang="en-US" sz="2400" b="0" i="1">
                            <a:latin typeface="Cambria Math"/>
                          </a:rPr>
                          <m:t>−12</m:t>
                        </m:r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2000" dirty="0"/>
                  <a:t>  </a:t>
                </a:r>
                <a:r>
                  <a:rPr lang="en-US" dirty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94" y="2703142"/>
                <a:ext cx="7421325" cy="2165465"/>
              </a:xfrm>
              <a:prstGeom prst="rect">
                <a:avLst/>
              </a:prstGeom>
              <a:blipFill rotWithShape="1">
                <a:blip r:embed="rId5"/>
                <a:stretch>
                  <a:fillRect l="-740" b="-252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14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650819"/>
              </p:ext>
            </p:extLst>
          </p:nvPr>
        </p:nvGraphicFramePr>
        <p:xfrm>
          <a:off x="719674" y="366342"/>
          <a:ext cx="2622884" cy="998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1167893" imgH="533169" progId="Equation.3">
                  <p:embed/>
                </p:oleObj>
              </mc:Choice>
              <mc:Fallback>
                <p:oleObj name="Equation" r:id="rId3" imgW="1167893" imgH="53316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674" y="366342"/>
                        <a:ext cx="2622884" cy="998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68136" y="1661888"/>
                <a:ext cx="7202905" cy="40721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num>
                              <m:den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6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US" sz="2400" b="0" i="1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</a:t>
                </a:r>
                <a:endParaRPr lang="en-US" dirty="0" smtClean="0"/>
              </a:p>
              <a:p>
                <a:endParaRPr lang="en-ZA" sz="1400" dirty="0"/>
              </a:p>
              <a:p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num>
                              <m:den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6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−6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</a:t>
                </a:r>
                <a:endParaRPr lang="en-US" dirty="0" smtClean="0"/>
              </a:p>
              <a:p>
                <a:endParaRPr lang="en-ZA" sz="1400" dirty="0"/>
              </a:p>
              <a:p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num>
                              <m:den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−6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</a:t>
                </a:r>
                <a:endParaRPr lang="en-US" dirty="0" smtClean="0"/>
              </a:p>
              <a:p>
                <a:endParaRPr lang="en-ZA" sz="1200" dirty="0"/>
              </a:p>
              <a:p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400" b="0" i="1">
                                    <a:latin typeface="Cambria Math"/>
                                  </a:rPr>
                                  <m:t>+1</m:t>
                                </m:r>
                              </m:num>
                              <m:den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>
                                    <a:latin typeface="Cambria Math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p>
                    </m:sSup>
                    <m:d>
                      <m:dPr>
                        <m:ctrlPr>
                          <a:rPr lang="en-ZA" sz="24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>
                                <a:latin typeface="Cambria Math"/>
                              </a:rPr>
                              <m:t>8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−12</m:t>
                            </m:r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>
                                <a:latin typeface="Cambria Math"/>
                              </a:rPr>
                              <m:t>−2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ZA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ZA" sz="24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2400" b="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400" b="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400" dirty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36" y="1661888"/>
                <a:ext cx="7202905" cy="4072140"/>
              </a:xfrm>
              <a:prstGeom prst="rect">
                <a:avLst/>
              </a:prstGeom>
              <a:blipFill rotWithShape="1">
                <a:blip r:embed="rId5"/>
                <a:stretch>
                  <a:fillRect l="-67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647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1986</Words>
  <Application>Microsoft Office PowerPoint</Application>
  <PresentationFormat>Custom</PresentationFormat>
  <Paragraphs>140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Microsoft Equation 3.0</vt:lpstr>
      <vt:lpstr>Equation</vt:lpstr>
      <vt:lpstr>Derivatives</vt:lpstr>
      <vt:lpstr>Product rule</vt:lpstr>
      <vt:lpstr>PowerPoint Presentation</vt:lpstr>
      <vt:lpstr>Quotient Rule</vt:lpstr>
      <vt:lpstr>PowerPoint Presentation</vt:lpstr>
      <vt:lpstr>Chain Rule</vt:lpstr>
      <vt:lpstr>PowerPoint Presentation</vt:lpstr>
      <vt:lpstr>Combination</vt:lpstr>
      <vt:lpstr>PowerPoint Presentation</vt:lpstr>
      <vt:lpstr>PowerPoint Presentation</vt:lpstr>
      <vt:lpstr>Derivative Of ln (Natural log)</vt:lpstr>
      <vt:lpstr>PowerPoint Presentation</vt:lpstr>
      <vt:lpstr>Derivative of e</vt:lpstr>
      <vt:lpstr>PowerPoint Presentation</vt:lpstr>
      <vt:lpstr>2nd and 3rd order derivatives  </vt:lpstr>
    </vt:vector>
  </TitlesOfParts>
  <Company>University of the Free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Derivatives</dc:title>
  <dc:creator>Elizabeth Girmay</dc:creator>
  <cp:lastModifiedBy>Elizabeth Girmay</cp:lastModifiedBy>
  <cp:revision>51</cp:revision>
  <dcterms:created xsi:type="dcterms:W3CDTF">2020-03-03T10:29:52Z</dcterms:created>
  <dcterms:modified xsi:type="dcterms:W3CDTF">2020-04-02T05:40:47Z</dcterms:modified>
</cp:coreProperties>
</file>